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7" r:id="rId2"/>
    <p:sldId id="271" r:id="rId3"/>
    <p:sldId id="258" r:id="rId4"/>
    <p:sldId id="259" r:id="rId5"/>
    <p:sldId id="261" r:id="rId6"/>
    <p:sldId id="266" r:id="rId7"/>
    <p:sldId id="265" r:id="rId8"/>
    <p:sldId id="269" r:id="rId9"/>
    <p:sldId id="260" r:id="rId10"/>
    <p:sldId id="268" r:id="rId11"/>
    <p:sldId id="262" r:id="rId12"/>
    <p:sldId id="263" r:id="rId13"/>
    <p:sldId id="264" r:id="rId14"/>
    <p:sldId id="270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4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43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72DC3-824B-154A-91F2-A05EADBC14F7}" type="datetimeFigureOut">
              <a:rPr lang="en-US" smtClean="0"/>
              <a:pPr/>
              <a:t>4/6/15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9EE133-526F-C449-B4D2-C8534C07EF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19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*Patient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ame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within is</a:t>
            </a:r>
            <a:r>
              <a:rPr lang="en-US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fictitious</a:t>
            </a:r>
            <a:r>
              <a:rPr lang="en-US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photo is stock photography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EE133-526F-C449-B4D2-C8534C07EFF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810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45A73-5CD4-2C45-BDE2-9675CF16DA6F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45A73-5CD4-2C45-BDE2-9675CF16DA6F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45A73-5CD4-2C45-BDE2-9675CF16DA6F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preferred practice—that providers add their own comments and observations before scoring.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45A73-5CD4-2C45-BDE2-9675CF16DA6F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Highlights</a:t>
            </a:r>
            <a:r>
              <a:rPr lang="en-US" baseline="0" dirty="0" smtClean="0"/>
              <a:t> of PEDS Online recommendations are in the pink box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45A73-5CD4-2C45-BDE2-9675CF16DA6F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preferred practice—that providers add their own comments and observations before scoring.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45A73-5CD4-2C45-BDE2-9675CF16DA6F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Highlights</a:t>
            </a:r>
            <a:r>
              <a:rPr lang="en-US" baseline="0" dirty="0" smtClean="0"/>
              <a:t> of PEDS Online recommendations are in the pink box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45A73-5CD4-2C45-BDE2-9675CF16DA6F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</a:t>
            </a:r>
            <a:r>
              <a:rPr lang="en-US" baseline="0" dirty="0" smtClean="0"/>
              <a:t> may be best to highlight the content of each question, or read them aloud –font too small to be read by audiences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45A73-5CD4-2C45-BDE2-9675CF16DA6F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Highlights</a:t>
            </a:r>
            <a:r>
              <a:rPr lang="en-US" baseline="0" dirty="0" smtClean="0"/>
              <a:t> of PEDS Online recommendations are in the pink box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45A73-5CD4-2C45-BDE2-9675CF16DA6F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Highlights</a:t>
            </a:r>
            <a:r>
              <a:rPr lang="en-US" baseline="0" dirty="0" smtClean="0"/>
              <a:t> of referral letter PEDS Online generates with ICD-9/10 billing and procedure codes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45A73-5CD4-2C45-BDE2-9675CF16DA6F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</a:t>
            </a:r>
            <a:r>
              <a:rPr lang="en-US" baseline="0" dirty="0" smtClean="0"/>
              <a:t> Bright Futures Guidelines!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45A73-5CD4-2C45-BDE2-9675CF16DA6F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E5F2-7066-C74A-8892-99B5FA73BE53}" type="datetimeFigureOut">
              <a:rPr lang="en-US" smtClean="0"/>
              <a:pPr/>
              <a:t>4/6/15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E5C3D-C9F2-8D4F-AEB6-15CE3067E6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E5F2-7066-C74A-8892-99B5FA73BE53}" type="datetimeFigureOut">
              <a:rPr lang="en-US" smtClean="0"/>
              <a:pPr/>
              <a:t>4/6/15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E5C3D-C9F2-8D4F-AEB6-15CE3067E6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E5F2-7066-C74A-8892-99B5FA73BE53}" type="datetimeFigureOut">
              <a:rPr lang="en-US" smtClean="0"/>
              <a:pPr/>
              <a:t>4/6/15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E5C3D-C9F2-8D4F-AEB6-15CE3067E6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E5F2-7066-C74A-8892-99B5FA73BE53}" type="datetimeFigureOut">
              <a:rPr lang="en-US" smtClean="0"/>
              <a:pPr/>
              <a:t>4/6/15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E5C3D-C9F2-8D4F-AEB6-15CE3067E6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E5F2-7066-C74A-8892-99B5FA73BE53}" type="datetimeFigureOut">
              <a:rPr lang="en-US" smtClean="0"/>
              <a:pPr/>
              <a:t>4/6/15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E5C3D-C9F2-8D4F-AEB6-15CE3067E6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E5F2-7066-C74A-8892-99B5FA73BE53}" type="datetimeFigureOut">
              <a:rPr lang="en-US" smtClean="0"/>
              <a:pPr/>
              <a:t>4/6/15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E5C3D-C9F2-8D4F-AEB6-15CE3067E6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E5F2-7066-C74A-8892-99B5FA73BE53}" type="datetimeFigureOut">
              <a:rPr lang="en-US" smtClean="0"/>
              <a:pPr/>
              <a:t>4/6/15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E5C3D-C9F2-8D4F-AEB6-15CE3067E6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E5F2-7066-C74A-8892-99B5FA73BE53}" type="datetimeFigureOut">
              <a:rPr lang="en-US" smtClean="0"/>
              <a:pPr/>
              <a:t>4/6/15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E5C3D-C9F2-8D4F-AEB6-15CE3067E6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E5F2-7066-C74A-8892-99B5FA73BE53}" type="datetimeFigureOut">
              <a:rPr lang="en-US" smtClean="0"/>
              <a:pPr/>
              <a:t>4/6/15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E5C3D-C9F2-8D4F-AEB6-15CE3067E6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E5F2-7066-C74A-8892-99B5FA73BE53}" type="datetimeFigureOut">
              <a:rPr lang="en-US" smtClean="0"/>
              <a:pPr/>
              <a:t>4/6/15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E5C3D-C9F2-8D4F-AEB6-15CE3067E6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E5F2-7066-C74A-8892-99B5FA73BE53}" type="datetimeFigureOut">
              <a:rPr lang="en-US" smtClean="0"/>
              <a:pPr/>
              <a:t>4/6/15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E5C3D-C9F2-8D4F-AEB6-15CE3067E6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AE5F2-7066-C74A-8892-99B5FA73BE53}" type="datetimeFigureOut">
              <a:rPr lang="en-US" smtClean="0"/>
              <a:pPr/>
              <a:t>4/6/15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E5C3D-C9F2-8D4F-AEB6-15CE3067E6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itle 1"/>
          <p:cNvSpPr>
            <a:spLocks noGrp="1"/>
          </p:cNvSpPr>
          <p:nvPr>
            <p:ph type="title"/>
          </p:nvPr>
        </p:nvSpPr>
        <p:spPr>
          <a:xfrm>
            <a:off x="617370" y="2254058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Times" pitchFamily="8" charset="0"/>
                <a:ea typeface="Times" pitchFamily="8" charset="0"/>
                <a:cs typeface="Times" pitchFamily="8" charset="0"/>
              </a:rPr>
              <a:t>Why Health Care Providers Should </a:t>
            </a:r>
            <a:r>
              <a:rPr lang="en-US" b="1" dirty="0">
                <a:solidFill>
                  <a:srgbClr val="FFFFFF"/>
                </a:solidFill>
                <a:latin typeface="Times" pitchFamily="8" charset="0"/>
                <a:ea typeface="Times" pitchFamily="8" charset="0"/>
                <a:cs typeface="Times" pitchFamily="8" charset="0"/>
              </a:rPr>
              <a:t>A</a:t>
            </a:r>
            <a:r>
              <a:rPr lang="en-US" b="1" dirty="0" smtClean="0">
                <a:solidFill>
                  <a:srgbClr val="FFFFFF"/>
                </a:solidFill>
                <a:latin typeface="Times" pitchFamily="8" charset="0"/>
                <a:ea typeface="Times" pitchFamily="8" charset="0"/>
                <a:cs typeface="Times" pitchFamily="8" charset="0"/>
              </a:rPr>
              <a:t>dd Their Own </a:t>
            </a:r>
            <a:r>
              <a:rPr lang="en-US" b="1" smtClean="0">
                <a:solidFill>
                  <a:srgbClr val="FFFFFF"/>
                </a:solidFill>
                <a:latin typeface="Times" pitchFamily="8" charset="0"/>
                <a:ea typeface="Times" pitchFamily="8" charset="0"/>
                <a:cs typeface="Times" pitchFamily="8" charset="0"/>
              </a:rPr>
              <a:t>Concerns Before </a:t>
            </a:r>
            <a:r>
              <a:rPr lang="en-US" b="1" dirty="0">
                <a:solidFill>
                  <a:srgbClr val="FFFFFF"/>
                </a:solidFill>
                <a:latin typeface="Times" pitchFamily="8" charset="0"/>
                <a:ea typeface="Times" pitchFamily="8" charset="0"/>
                <a:cs typeface="Times" pitchFamily="8" charset="0"/>
              </a:rPr>
              <a:t>S</a:t>
            </a:r>
            <a:r>
              <a:rPr lang="en-US" b="1" dirty="0" smtClean="0">
                <a:solidFill>
                  <a:srgbClr val="FFFFFF"/>
                </a:solidFill>
                <a:latin typeface="Times" pitchFamily="8" charset="0"/>
                <a:ea typeface="Times" pitchFamily="8" charset="0"/>
                <a:cs typeface="Times" pitchFamily="8" charset="0"/>
              </a:rPr>
              <a:t>coring </a:t>
            </a:r>
            <a:r>
              <a:rPr lang="en-US" b="1" i="1" dirty="0" smtClean="0">
                <a:solidFill>
                  <a:srgbClr val="FFFFFF"/>
                </a:solidFill>
                <a:latin typeface="Times" pitchFamily="8" charset="0"/>
                <a:ea typeface="Times" pitchFamily="8" charset="0"/>
                <a:cs typeface="Times" pitchFamily="8" charset="0"/>
              </a:rPr>
              <a:t>Parents’ Evaluation of Developmental Status</a:t>
            </a:r>
            <a:br>
              <a:rPr lang="en-US" b="1" i="1" dirty="0" smtClean="0">
                <a:solidFill>
                  <a:srgbClr val="FFFFFF"/>
                </a:solidFill>
                <a:latin typeface="Times" pitchFamily="8" charset="0"/>
                <a:ea typeface="Times" pitchFamily="8" charset="0"/>
                <a:cs typeface="Times" pitchFamily="8" charset="0"/>
              </a:rPr>
            </a:br>
            <a:r>
              <a:rPr lang="en-US" b="1" i="1" dirty="0" smtClean="0">
                <a:solidFill>
                  <a:srgbClr val="FFFFFF"/>
                </a:solidFill>
                <a:latin typeface="Times" pitchFamily="8" charset="0"/>
                <a:ea typeface="Times" pitchFamily="8" charset="0"/>
                <a:cs typeface="Times" pitchFamily="8" charset="0"/>
              </a:rPr>
              <a:t>(PEDS)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Akrambriefresul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112520"/>
            <a:ext cx="8686800" cy="5516880"/>
          </a:xfrm>
          <a:prstGeom prst="rect">
            <a:avLst/>
          </a:prstGeom>
        </p:spPr>
      </p:pic>
      <p:pic>
        <p:nvPicPr>
          <p:cNvPr id="6" name="Picture 5" descr="PEDSOnline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0"/>
            <a:ext cx="8686800" cy="1143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881029"/>
            <a:ext cx="8305800" cy="5970866"/>
          </a:xfrm>
          <a:prstGeom prst="rect">
            <a:avLst/>
          </a:prstGeom>
          <a:solidFill>
            <a:srgbClr val="FFCCF9">
              <a:alpha val="7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latin typeface="Times" pitchFamily="-65" charset="0"/>
              </a:rPr>
              <a:t>BRIEF RESULTS from PEDS Online with provider comments (plus parent report on the PEDS:DM)</a:t>
            </a:r>
          </a:p>
          <a:p>
            <a:endParaRPr lang="en-US" sz="2800" b="1" u="sng" dirty="0" smtClean="0">
              <a:latin typeface="Times" pitchFamily="-65" charset="0"/>
            </a:endParaRPr>
          </a:p>
          <a:p>
            <a:r>
              <a:rPr lang="en-US" sz="2800" b="1" u="sng" dirty="0" smtClean="0">
                <a:latin typeface="Times" pitchFamily="-65" charset="0"/>
              </a:rPr>
              <a:t>High Risk on PEDS</a:t>
            </a:r>
          </a:p>
          <a:p>
            <a:endParaRPr lang="en-US" sz="2800" b="1" u="sng" dirty="0" smtClean="0">
              <a:latin typeface="Times" pitchFamily="-65" charset="0"/>
            </a:endParaRPr>
          </a:p>
          <a:p>
            <a:r>
              <a:rPr lang="en-US" sz="2800" b="1" u="sng" dirty="0" smtClean="0">
                <a:latin typeface="Times" pitchFamily="-65" charset="0"/>
              </a:rPr>
              <a:t>PEDS:DM:</a:t>
            </a:r>
          </a:p>
          <a:p>
            <a:r>
              <a:rPr lang="en-US" sz="2800" b="1" dirty="0" smtClean="0">
                <a:latin typeface="Times" pitchFamily="-65" charset="0"/>
              </a:rPr>
              <a:t>     </a:t>
            </a:r>
            <a:r>
              <a:rPr lang="en-US" sz="2800" b="1" u="sng" dirty="0" smtClean="0">
                <a:latin typeface="Times" pitchFamily="-65" charset="0"/>
              </a:rPr>
              <a:t>Unmet milestones</a:t>
            </a:r>
            <a:r>
              <a:rPr lang="en-US" sz="2800" b="1" dirty="0" smtClean="0">
                <a:latin typeface="Times" pitchFamily="-65" charset="0"/>
              </a:rPr>
              <a:t>: self-help, gross motor</a:t>
            </a:r>
          </a:p>
          <a:p>
            <a:r>
              <a:rPr lang="en-US" sz="2800" b="1" dirty="0" smtClean="0">
                <a:latin typeface="Times" pitchFamily="-65" charset="0"/>
              </a:rPr>
              <a:t>     </a:t>
            </a:r>
            <a:r>
              <a:rPr lang="en-US" sz="2800" b="1" u="sng" dirty="0" smtClean="0">
                <a:latin typeface="Times" pitchFamily="-65" charset="0"/>
              </a:rPr>
              <a:t>Met milestones:</a:t>
            </a:r>
            <a:r>
              <a:rPr lang="en-US" sz="2800" b="1" dirty="0" smtClean="0">
                <a:latin typeface="Times" pitchFamily="-65" charset="0"/>
              </a:rPr>
              <a:t> expressive and receptive 	language, social-emotional</a:t>
            </a:r>
          </a:p>
          <a:p>
            <a:endParaRPr lang="en-US" sz="2800" b="1" u="sng" dirty="0" smtClean="0">
              <a:latin typeface="Times" pitchFamily="-65" charset="0"/>
            </a:endParaRPr>
          </a:p>
          <a:p>
            <a:r>
              <a:rPr lang="en-US" sz="2800" b="1" u="sng" dirty="0" smtClean="0">
                <a:latin typeface="Times" pitchFamily="-65" charset="0"/>
              </a:rPr>
              <a:t>Recommendations: </a:t>
            </a:r>
          </a:p>
          <a:p>
            <a:r>
              <a:rPr lang="en-US" sz="2800" b="1" dirty="0" smtClean="0">
                <a:latin typeface="Times" pitchFamily="-65" charset="0"/>
              </a:rPr>
              <a:t>1. Refer to Early Intervention</a:t>
            </a:r>
          </a:p>
          <a:p>
            <a:r>
              <a:rPr lang="en-US" sz="2800" b="1" dirty="0" smtClean="0">
                <a:latin typeface="Times" pitchFamily="-65" charset="0"/>
              </a:rPr>
              <a:t>2. Refer for additional medical evaluations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kramreferrallet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143000"/>
            <a:ext cx="8686800" cy="5715000"/>
          </a:xfrm>
          <a:prstGeom prst="rect">
            <a:avLst/>
          </a:prstGeom>
        </p:spPr>
      </p:pic>
      <p:pic>
        <p:nvPicPr>
          <p:cNvPr id="5" name="Picture 4" descr="PEDSOnline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0"/>
            <a:ext cx="8686800" cy="1143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9400" y="1354753"/>
            <a:ext cx="5943600" cy="5909311"/>
          </a:xfrm>
          <a:prstGeom prst="rect">
            <a:avLst/>
          </a:prstGeom>
          <a:solidFill>
            <a:srgbClr val="FFCCF9">
              <a:alpha val="7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" pitchFamily="-65" charset="0"/>
              </a:rPr>
              <a:t>REFERRAL LETTER GENERATED</a:t>
            </a:r>
          </a:p>
          <a:p>
            <a:pPr>
              <a:buFont typeface="Wingdings" charset="2"/>
              <a:buChar char="§"/>
            </a:pPr>
            <a:r>
              <a:rPr lang="en-US" sz="3600" b="1" dirty="0" smtClean="0">
                <a:latin typeface="Times" pitchFamily="-65" charset="0"/>
              </a:rPr>
              <a:t>Explains all results and 	recommendations</a:t>
            </a:r>
          </a:p>
          <a:p>
            <a:pPr>
              <a:buFont typeface="Wingdings" charset="2"/>
              <a:buChar char="§"/>
            </a:pPr>
            <a:r>
              <a:rPr lang="en-US" sz="3600" b="1" dirty="0" smtClean="0">
                <a:latin typeface="Times" pitchFamily="-65" charset="0"/>
              </a:rPr>
              <a:t> Shows comments on PEDS 	and </a:t>
            </a:r>
            <a:r>
              <a:rPr lang="en-US" sz="3600" b="1" dirty="0" err="1" smtClean="0">
                <a:latin typeface="Times" pitchFamily="-65" charset="0"/>
              </a:rPr>
              <a:t>q</a:t>
            </a:r>
            <a:r>
              <a:rPr lang="en-US" sz="3600" b="1" dirty="0" smtClean="0">
                <a:latin typeface="Times" pitchFamily="-65" charset="0"/>
              </a:rPr>
              <a:t> &amp; a on PEDS:DM</a:t>
            </a:r>
          </a:p>
          <a:p>
            <a:pPr>
              <a:buFont typeface="Wingdings" charset="2"/>
              <a:buChar char="§"/>
            </a:pPr>
            <a:r>
              <a:rPr lang="en-US" sz="3600" b="1" dirty="0" smtClean="0">
                <a:latin typeface="Times" pitchFamily="-65" charset="0"/>
              </a:rPr>
              <a:t>Can be emailed, faxed, or 	snail-mailed</a:t>
            </a:r>
          </a:p>
          <a:p>
            <a:pPr>
              <a:buFont typeface="Wingdings" charset="2"/>
              <a:buChar char="§"/>
            </a:pPr>
            <a:r>
              <a:rPr lang="en-US" sz="3600" b="1" dirty="0" smtClean="0">
                <a:latin typeface="Times" pitchFamily="-65" charset="0"/>
              </a:rPr>
              <a:t>Identifies ICD-9/10 billing 	and procedure codes</a:t>
            </a:r>
          </a:p>
          <a:p>
            <a:endParaRPr lang="en-US" dirty="0"/>
          </a:p>
        </p:txBody>
      </p:sp>
      <p:sp>
        <p:nvSpPr>
          <p:cNvPr id="7" name="Left Arrow 6"/>
          <p:cNvSpPr/>
          <p:nvPr/>
        </p:nvSpPr>
        <p:spPr bwMode="auto">
          <a:xfrm>
            <a:off x="2819400" y="6255948"/>
            <a:ext cx="5791200" cy="381000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kramparentsummar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8016"/>
            <a:ext cx="6477000" cy="66019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55110" y="533400"/>
            <a:ext cx="2912690" cy="4524316"/>
          </a:xfrm>
          <a:prstGeom prst="rect">
            <a:avLst/>
          </a:prstGeom>
          <a:solidFill>
            <a:srgbClr val="FFCCF9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Parent take-home summary report generated—explaining  results and </a:t>
            </a:r>
            <a:r>
              <a:rPr lang="en-US" sz="3600" b="1" dirty="0" err="1" smtClean="0"/>
              <a:t>recs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itle 1"/>
          <p:cNvSpPr>
            <a:spLocks noGrp="1"/>
          </p:cNvSpPr>
          <p:nvPr>
            <p:ph type="title"/>
          </p:nvPr>
        </p:nvSpPr>
        <p:spPr>
          <a:xfrm>
            <a:off x="304800" y="7013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800" b="1" u="sng" dirty="0" err="1" smtClean="0">
                <a:solidFill>
                  <a:schemeClr val="bg1"/>
                </a:solidFill>
              </a:rPr>
              <a:t>Akram</a:t>
            </a:r>
            <a:r>
              <a:rPr lang="en-US" sz="4800" b="1" u="sng" dirty="0" smtClean="0">
                <a:solidFill>
                  <a:schemeClr val="bg1"/>
                </a:solidFill>
              </a:rPr>
              <a:t>: Follow-up </a:t>
            </a:r>
            <a:r>
              <a:rPr lang="en-US" sz="4800" b="1" dirty="0" smtClean="0">
                <a:solidFill>
                  <a:schemeClr val="bg1"/>
                </a:solidFill>
              </a:rPr>
              <a:t/>
            </a:r>
            <a:br>
              <a:rPr lang="en-US" sz="4800" b="1" dirty="0" smtClean="0">
                <a:solidFill>
                  <a:schemeClr val="bg1"/>
                </a:solidFill>
              </a:rPr>
            </a:br>
            <a:r>
              <a:rPr lang="en-US" sz="4800" b="1" dirty="0" smtClean="0">
                <a:solidFill>
                  <a:schemeClr val="bg1"/>
                </a:solidFill>
              </a:rPr>
              <a:t/>
            </a:r>
            <a:br>
              <a:rPr lang="en-US" sz="4800" b="1" dirty="0" smtClean="0">
                <a:solidFill>
                  <a:schemeClr val="bg1"/>
                </a:solidFill>
              </a:rPr>
            </a:br>
            <a:endParaRPr lang="en-US" sz="4800" b="1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524000"/>
            <a:ext cx="8610600" cy="5786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Wingdings" charset="2"/>
              <a:buChar char="§"/>
            </a:pPr>
            <a:r>
              <a:rPr lang="en-US" sz="3600" b="1" dirty="0" smtClean="0">
                <a:solidFill>
                  <a:schemeClr val="bg1"/>
                </a:solidFill>
              </a:rPr>
              <a:t>Referred to child neurology for MRI</a:t>
            </a:r>
          </a:p>
          <a:p>
            <a:pPr>
              <a:spcAft>
                <a:spcPts val="1200"/>
              </a:spcAft>
              <a:buFont typeface="Wingdings" charset="2"/>
              <a:buChar char="§"/>
            </a:pPr>
            <a:r>
              <a:rPr lang="en-US" sz="3600" b="1" dirty="0" smtClean="0">
                <a:solidFill>
                  <a:schemeClr val="bg1"/>
                </a:solidFill>
              </a:rPr>
              <a:t>Confirmed neuron migration disorder</a:t>
            </a:r>
          </a:p>
          <a:p>
            <a:pPr>
              <a:spcAft>
                <a:spcPts val="1200"/>
              </a:spcAft>
              <a:buFont typeface="Wingdings" charset="2"/>
              <a:buChar char="§"/>
            </a:pPr>
            <a:r>
              <a:rPr lang="en-US" sz="3600" b="1" dirty="0" smtClean="0">
                <a:solidFill>
                  <a:schemeClr val="bg1"/>
                </a:solidFill>
              </a:rPr>
              <a:t>Confirmed </a:t>
            </a:r>
            <a:r>
              <a:rPr lang="en-US" sz="3600" b="1" dirty="0" err="1" smtClean="0">
                <a:solidFill>
                  <a:schemeClr val="bg1"/>
                </a:solidFill>
              </a:rPr>
              <a:t>hemiplegia</a:t>
            </a:r>
            <a:endParaRPr lang="en-US" sz="3600" b="1" dirty="0" smtClean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  <a:buFont typeface="Wingdings" charset="2"/>
              <a:buChar char="§"/>
            </a:pPr>
            <a:r>
              <a:rPr lang="en-US" sz="3600" b="1" dirty="0" smtClean="0">
                <a:solidFill>
                  <a:schemeClr val="bg1"/>
                </a:solidFill>
              </a:rPr>
              <a:t> Monitoring plan for seizure 	disorder 	(commonly co-</a:t>
            </a:r>
            <a:r>
              <a:rPr lang="en-US" sz="3600" b="1" dirty="0" err="1" smtClean="0">
                <a:solidFill>
                  <a:schemeClr val="bg1"/>
                </a:solidFill>
              </a:rPr>
              <a:t>occuring</a:t>
            </a:r>
            <a:r>
              <a:rPr lang="en-US" sz="3600" b="1" dirty="0" smtClean="0">
                <a:solidFill>
                  <a:schemeClr val="bg1"/>
                </a:solidFill>
              </a:rPr>
              <a:t> with cortical 	dysplasia)</a:t>
            </a:r>
          </a:p>
          <a:p>
            <a:pPr>
              <a:spcAft>
                <a:spcPts val="1200"/>
              </a:spcAft>
              <a:buFont typeface="Wingdings" charset="2"/>
              <a:buChar char="§"/>
            </a:pPr>
            <a:r>
              <a:rPr lang="en-US" sz="3600" b="1" dirty="0" smtClean="0">
                <a:solidFill>
                  <a:schemeClr val="bg1"/>
                </a:solidFill>
              </a:rPr>
              <a:t>Enrolled in Early Intervention with 	physical and occupational therapy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itle 1"/>
          <p:cNvSpPr>
            <a:spLocks noGrp="1"/>
          </p:cNvSpPr>
          <p:nvPr>
            <p:ph type="title"/>
          </p:nvPr>
        </p:nvSpPr>
        <p:spPr>
          <a:xfrm>
            <a:off x="442089" y="3587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800" b="1" u="sng" dirty="0" smtClean="0">
                <a:solidFill>
                  <a:schemeClr val="bg1"/>
                </a:solidFill>
              </a:rPr>
              <a:t>Overall Comment - 1 </a:t>
            </a:r>
            <a:r>
              <a:rPr lang="en-US" sz="4800" b="1" dirty="0" smtClean="0">
                <a:solidFill>
                  <a:schemeClr val="bg1"/>
                </a:solidFill>
              </a:rPr>
              <a:t/>
            </a:r>
            <a:br>
              <a:rPr lang="en-US" sz="4800" b="1" dirty="0" smtClean="0">
                <a:solidFill>
                  <a:schemeClr val="bg1"/>
                </a:solidFill>
              </a:rPr>
            </a:br>
            <a:r>
              <a:rPr lang="en-US" sz="4800" b="1" dirty="0" smtClean="0">
                <a:solidFill>
                  <a:schemeClr val="bg1"/>
                </a:solidFill>
              </a:rPr>
              <a:t/>
            </a:r>
            <a:br>
              <a:rPr lang="en-US" sz="4800" b="1" dirty="0" smtClean="0">
                <a:solidFill>
                  <a:schemeClr val="bg1"/>
                </a:solidFill>
              </a:rPr>
            </a:br>
            <a:endParaRPr lang="en-US" sz="4800" b="1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877286"/>
            <a:ext cx="8610600" cy="6032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Wingdings" charset="2"/>
              <a:buChar char="§"/>
            </a:pP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Providers’ comments offer a much 	needed rationale for referring low/	moderate risk children to 	IDEA </a:t>
            </a:r>
          </a:p>
          <a:p>
            <a:pPr>
              <a:spcAft>
                <a:spcPts val="1200"/>
              </a:spcAft>
              <a:buFont typeface="Wingdings" charset="2"/>
              <a:buChar char="§"/>
            </a:pPr>
            <a:r>
              <a:rPr lang="en-US" sz="3200" b="1" dirty="0" smtClean="0">
                <a:solidFill>
                  <a:schemeClr val="bg1"/>
                </a:solidFill>
              </a:rPr>
              <a:t>  Helps IDEA identify eligibility criteria</a:t>
            </a:r>
          </a:p>
          <a:p>
            <a:pPr>
              <a:spcAft>
                <a:spcPts val="1200"/>
              </a:spcAft>
              <a:buFont typeface="Wingdings" charset="2"/>
              <a:buChar char="§"/>
            </a:pPr>
            <a:r>
              <a:rPr lang="en-US" sz="3200" b="1" dirty="0" smtClean="0">
                <a:solidFill>
                  <a:schemeClr val="bg1"/>
                </a:solidFill>
              </a:rPr>
              <a:t> Providers should add comments to PEDS 	(but not remove any parents’ concerns –	these still need addressing)</a:t>
            </a:r>
          </a:p>
          <a:p>
            <a:pPr>
              <a:spcAft>
                <a:spcPts val="1200"/>
              </a:spcAft>
              <a:buFont typeface="Wingdings" charset="2"/>
              <a:buChar char="§"/>
            </a:pPr>
            <a:r>
              <a:rPr lang="en-US" sz="3200" b="1" dirty="0" smtClean="0">
                <a:solidFill>
                  <a:schemeClr val="bg1"/>
                </a:solidFill>
              </a:rPr>
              <a:t> If PEDS has already been submitted for 	scoring before the visit, go to 	</a:t>
            </a:r>
            <a:r>
              <a:rPr lang="en-US" sz="3200" b="1" dirty="0" err="1" smtClean="0">
                <a:solidFill>
                  <a:schemeClr val="bg1"/>
                </a:solidFill>
              </a:rPr>
              <a:t>www.pedstestonline/myadmin</a:t>
            </a:r>
            <a:r>
              <a:rPr lang="en-US" sz="3200" b="1" dirty="0" smtClean="0">
                <a:solidFill>
                  <a:schemeClr val="bg1"/>
                </a:solidFill>
              </a:rPr>
              <a:t> and click 	on edit record to add comments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itle 1"/>
          <p:cNvSpPr>
            <a:spLocks noGrp="1"/>
          </p:cNvSpPr>
          <p:nvPr>
            <p:ph type="title"/>
          </p:nvPr>
        </p:nvSpPr>
        <p:spPr>
          <a:xfrm>
            <a:off x="442089" y="3587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800" b="1" u="sng" dirty="0" smtClean="0">
                <a:solidFill>
                  <a:schemeClr val="bg1"/>
                </a:solidFill>
              </a:rPr>
              <a:t>Overall Comment - 2 </a:t>
            </a:r>
            <a:r>
              <a:rPr lang="en-US" sz="4800" b="1" dirty="0" smtClean="0">
                <a:solidFill>
                  <a:schemeClr val="bg1"/>
                </a:solidFill>
              </a:rPr>
              <a:t/>
            </a:r>
            <a:br>
              <a:rPr lang="en-US" sz="4800" b="1" dirty="0" smtClean="0">
                <a:solidFill>
                  <a:schemeClr val="bg1"/>
                </a:solidFill>
              </a:rPr>
            </a:br>
            <a:r>
              <a:rPr lang="en-US" sz="4800" b="1" dirty="0" smtClean="0">
                <a:solidFill>
                  <a:schemeClr val="bg1"/>
                </a:solidFill>
              </a:rPr>
              <a:t/>
            </a:r>
            <a:br>
              <a:rPr lang="en-US" sz="4800" b="1" dirty="0" smtClean="0">
                <a:solidFill>
                  <a:schemeClr val="bg1"/>
                </a:solidFill>
              </a:rPr>
            </a:br>
            <a:endParaRPr lang="en-US" sz="4800" b="1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877286"/>
            <a:ext cx="8610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000" b="1" dirty="0" smtClean="0">
                <a:solidFill>
                  <a:schemeClr val="bg1"/>
                </a:solidFill>
              </a:rPr>
              <a:t>When sending the PEDS Online Referral Letter to IDEA be sure to include all pages including PEDS questions and comments + PEDS:DM questions and parents</a:t>
            </a:r>
            <a:r>
              <a:rPr lang="en-US" sz="4000" b="1" smtClean="0">
                <a:solidFill>
                  <a:schemeClr val="bg1"/>
                </a:solidFill>
              </a:rPr>
              <a:t>’ answers!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FFFF"/>
                </a:solidFill>
                <a:latin typeface="Times" pitchFamily="8" charset="0"/>
                <a:ea typeface="Times" pitchFamily="8" charset="0"/>
                <a:cs typeface="Times" pitchFamily="8" charset="0"/>
              </a:rPr>
              <a:t>Akram</a:t>
            </a:r>
            <a:r>
              <a:rPr lang="en-US" b="1" dirty="0" smtClean="0">
                <a:solidFill>
                  <a:srgbClr val="FFFFFF"/>
                </a:solidFill>
                <a:latin typeface="Times" pitchFamily="8" charset="0"/>
                <a:ea typeface="Times" pitchFamily="8" charset="0"/>
                <a:cs typeface="Times" pitchFamily="8" charset="0"/>
              </a:rPr>
              <a:t> Case Example</a:t>
            </a:r>
            <a:br>
              <a:rPr lang="en-US" b="1" dirty="0" smtClean="0">
                <a:solidFill>
                  <a:srgbClr val="FFFFFF"/>
                </a:solidFill>
                <a:latin typeface="Times" pitchFamily="8" charset="0"/>
                <a:ea typeface="Times" pitchFamily="8" charset="0"/>
                <a:cs typeface="Times" pitchFamily="8" charset="0"/>
              </a:rPr>
            </a:br>
            <a:r>
              <a:rPr lang="en-US" b="1" dirty="0" smtClean="0">
                <a:solidFill>
                  <a:srgbClr val="FFFFFF"/>
                </a:solidFill>
                <a:latin typeface="Times" pitchFamily="8" charset="0"/>
                <a:ea typeface="Times" pitchFamily="8" charset="0"/>
                <a:cs typeface="Times" pitchFamily="8" charset="0"/>
              </a:rPr>
              <a:t>age 12 months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765" y="1398378"/>
            <a:ext cx="7828892" cy="52150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u="sng" dirty="0" err="1" smtClean="0">
                <a:solidFill>
                  <a:srgbClr val="FFFFFF"/>
                </a:solidFill>
              </a:rPr>
              <a:t>Akram</a:t>
            </a:r>
            <a:r>
              <a:rPr lang="en-US" b="1" u="sng" dirty="0" smtClean="0">
                <a:solidFill>
                  <a:srgbClr val="FFFFFF"/>
                </a:solidFill>
              </a:rPr>
              <a:t> Details</a:t>
            </a:r>
          </a:p>
        </p:txBody>
      </p:sp>
      <p:sp>
        <p:nvSpPr>
          <p:cNvPr id="139267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9067800" cy="59436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4000" b="1" dirty="0" smtClean="0">
                <a:solidFill>
                  <a:srgbClr val="FFCCF9"/>
                </a:solidFill>
              </a:rPr>
              <a:t>Newly immigrated to the US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4000" b="1" dirty="0" smtClean="0">
                <a:solidFill>
                  <a:srgbClr val="FFCCF9"/>
                </a:solidFill>
              </a:rPr>
              <a:t>No past health records, except for immigrant medical exam vaccinations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4000" b="1" dirty="0" smtClean="0">
                <a:solidFill>
                  <a:srgbClr val="FFCCF9"/>
                </a:solidFill>
              </a:rPr>
              <a:t>Parents’ command of English limited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4000" b="1" dirty="0" smtClean="0">
                <a:solidFill>
                  <a:srgbClr val="FFCCF9"/>
                </a:solidFill>
              </a:rPr>
              <a:t>Used PEDS Online and the translations provided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4000" b="1" dirty="0" smtClean="0">
                <a:solidFill>
                  <a:srgbClr val="FFCCF9"/>
                </a:solidFill>
              </a:rPr>
              <a:t>Sent translations (Arabic) to Language Line and used the Language Line telephone service throughout the visit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DSResponseEnglish10Q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422400" y="1743075"/>
            <a:ext cx="508000" cy="1905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457228" y="2247900"/>
            <a:ext cx="508000" cy="1905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480110" y="2781300"/>
            <a:ext cx="508000" cy="1905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flipV="1">
            <a:off x="1981200" y="3276600"/>
            <a:ext cx="508000" cy="161925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flipV="1">
            <a:off x="1461319" y="3790950"/>
            <a:ext cx="508000" cy="161925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flipV="1">
            <a:off x="1422400" y="4333875"/>
            <a:ext cx="508000" cy="161925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flipV="1">
            <a:off x="1422400" y="4819650"/>
            <a:ext cx="508000" cy="161925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371600" y="5372100"/>
            <a:ext cx="508000" cy="142875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371600" y="381000"/>
            <a:ext cx="3183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Akram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56267" y="659082"/>
            <a:ext cx="3183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March 1, 2014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436533" y="651414"/>
            <a:ext cx="3183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 months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819097" y="634281"/>
            <a:ext cx="2370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March 1, 2015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75733" y="1180326"/>
            <a:ext cx="31834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latin typeface="Handwriting - Dakota"/>
              <a:cs typeface="Handwriting - Dakota"/>
            </a:endParaRP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304800" y="1026497"/>
            <a:ext cx="792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Handwriting - Dakota" pitchFamily="8" charset="0"/>
                <a:ea typeface="Handwriting - Dakota" pitchFamily="8" charset="0"/>
                <a:cs typeface="Handwriting - Dakota" pitchFamily="8" charset="0"/>
              </a:rPr>
              <a:t>N</a:t>
            </a:r>
            <a:r>
              <a:rPr lang="en-US" dirty="0" smtClean="0">
                <a:latin typeface="Handwriting - Dakota" pitchFamily="8" charset="0"/>
                <a:ea typeface="Handwriting - Dakota" pitchFamily="8" charset="0"/>
                <a:cs typeface="Handwriting - Dakota" pitchFamily="8" charset="0"/>
              </a:rPr>
              <a:t>ot walking</a:t>
            </a:r>
            <a:endParaRPr lang="en-US" dirty="0">
              <a:latin typeface="Handwriting - Dakota" pitchFamily="8" charset="0"/>
              <a:ea typeface="Handwriting - Dakota" pitchFamily="8" charset="0"/>
              <a:cs typeface="Handwriting - Dakota" pitchFamily="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5733" y="6075659"/>
            <a:ext cx="3462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EDSOnline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0"/>
            <a:ext cx="8686800" cy="1143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984005"/>
            <a:ext cx="85344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FFFFFF"/>
                </a:solidFill>
                <a:latin typeface="Times" pitchFamily="-65" charset="0"/>
              </a:rPr>
              <a:t>RESULTS SO FAR </a:t>
            </a:r>
          </a:p>
          <a:p>
            <a:pPr algn="ctr"/>
            <a:r>
              <a:rPr lang="en-US" sz="4000" b="1" dirty="0" smtClean="0">
                <a:solidFill>
                  <a:srgbClr val="FFFFFF"/>
                </a:solidFill>
                <a:latin typeface="Times" pitchFamily="-65" charset="0"/>
              </a:rPr>
              <a:t>(based only on parents’ comments on PEDS)</a:t>
            </a:r>
          </a:p>
          <a:p>
            <a:endParaRPr lang="en-US" sz="3600" b="1" u="sng" dirty="0" smtClean="0">
              <a:solidFill>
                <a:srgbClr val="FFFFFF"/>
              </a:solidFill>
              <a:latin typeface="Times" pitchFamily="-65" charset="0"/>
            </a:endParaRPr>
          </a:p>
          <a:p>
            <a:r>
              <a:rPr lang="en-US" sz="3600" b="1" u="sng" dirty="0" smtClean="0">
                <a:solidFill>
                  <a:srgbClr val="FFFFFF"/>
                </a:solidFill>
                <a:latin typeface="Times" pitchFamily="-65" charset="0"/>
              </a:rPr>
              <a:t>Low Risk on PEDS (Path C)</a:t>
            </a:r>
          </a:p>
          <a:p>
            <a:endParaRPr lang="en-US" sz="3600" b="1" u="sng" dirty="0" smtClean="0">
              <a:solidFill>
                <a:srgbClr val="FFFFFF"/>
              </a:solidFill>
              <a:latin typeface="Times" pitchFamily="-65" charset="0"/>
            </a:endParaRPr>
          </a:p>
          <a:p>
            <a:r>
              <a:rPr lang="en-US" sz="3600" b="1" u="sng" dirty="0" smtClean="0">
                <a:solidFill>
                  <a:srgbClr val="FFFFFF"/>
                </a:solidFill>
                <a:latin typeface="Times" pitchFamily="-65" charset="0"/>
              </a:rPr>
              <a:t>Recommendations: </a:t>
            </a:r>
          </a:p>
          <a:p>
            <a:r>
              <a:rPr lang="en-US" sz="3600" b="1" dirty="0" smtClean="0">
                <a:solidFill>
                  <a:srgbClr val="FFFFFF"/>
                </a:solidFill>
                <a:latin typeface="Times" pitchFamily="-65" charset="0"/>
              </a:rPr>
              <a:t>1. Provide advice to parents</a:t>
            </a:r>
          </a:p>
          <a:p>
            <a:r>
              <a:rPr lang="en-US" sz="3600" b="1" dirty="0" smtClean="0">
                <a:solidFill>
                  <a:srgbClr val="FFFFFF"/>
                </a:solidFill>
                <a:latin typeface="Times" pitchFamily="-65" charset="0"/>
              </a:rPr>
              <a:t>2. Monitor progress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474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Comment on Optimal Use of PEDS 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4474"/>
            <a:ext cx="8229600" cy="5039181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dirty="0" smtClean="0">
                <a:solidFill>
                  <a:schemeClr val="bg1"/>
                </a:solidFill>
              </a:rPr>
              <a:t>We generally don’t worry lots about children who aren’t walking by 12 months of age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dirty="0" smtClean="0">
                <a:solidFill>
                  <a:schemeClr val="bg1"/>
                </a:solidFill>
              </a:rPr>
              <a:t>But </a:t>
            </a:r>
            <a:r>
              <a:rPr lang="en-US" dirty="0" err="1" smtClean="0">
                <a:solidFill>
                  <a:schemeClr val="bg1"/>
                </a:solidFill>
              </a:rPr>
              <a:t>Akram’s</a:t>
            </a:r>
            <a:r>
              <a:rPr lang="en-US" dirty="0" smtClean="0">
                <a:solidFill>
                  <a:schemeClr val="bg1"/>
                </a:solidFill>
              </a:rPr>
              <a:t> doctor noticed a few other things during the physical exam and added those to PEDS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dirty="0" smtClean="0">
                <a:solidFill>
                  <a:schemeClr val="bg1"/>
                </a:solidFill>
              </a:rPr>
              <a:t>Note that providers are encouraged to add comments and providers’ observations are vital for possible IDEA eligibility 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dirty="0" smtClean="0">
                <a:solidFill>
                  <a:schemeClr val="bg1"/>
                </a:solidFill>
              </a:rPr>
              <a:t>IDEA serves children with conditions likely to result in a delay or disorder in the future –even if delays are not currently manifest.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DSResponseEnglish10Q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422400" y="1743075"/>
            <a:ext cx="508000" cy="1905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457228" y="2247900"/>
            <a:ext cx="508000" cy="1905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480110" y="2781300"/>
            <a:ext cx="508000" cy="1905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flipV="1">
            <a:off x="1981200" y="3276600"/>
            <a:ext cx="508000" cy="161925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flipV="1">
            <a:off x="1461319" y="3790950"/>
            <a:ext cx="508000" cy="161925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flipV="1">
            <a:off x="1422400" y="4333875"/>
            <a:ext cx="508000" cy="161925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flipV="1">
            <a:off x="1422400" y="4819650"/>
            <a:ext cx="508000" cy="161925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371600" y="5372100"/>
            <a:ext cx="508000" cy="142875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371600" y="381000"/>
            <a:ext cx="3183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Akram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56267" y="659082"/>
            <a:ext cx="3183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March 1, 2014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436533" y="651414"/>
            <a:ext cx="3183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 months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819097" y="634281"/>
            <a:ext cx="2370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March 1, 2015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75733" y="1180326"/>
            <a:ext cx="31834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latin typeface="Handwriting - Dakota"/>
              <a:cs typeface="Handwriting - Dakota"/>
            </a:endParaRP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304800" y="1026497"/>
            <a:ext cx="792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Handwriting - Dakota" pitchFamily="8" charset="0"/>
                <a:ea typeface="Handwriting - Dakota" pitchFamily="8" charset="0"/>
                <a:cs typeface="Handwriting - Dakota" pitchFamily="8" charset="0"/>
              </a:rPr>
              <a:t>Not walking</a:t>
            </a:r>
            <a:endParaRPr lang="en-US" dirty="0">
              <a:latin typeface="Handwriting - Dakota" pitchFamily="8" charset="0"/>
              <a:ea typeface="Handwriting - Dakota" pitchFamily="8" charset="0"/>
              <a:cs typeface="Handwriting - Dakota" pitchFamily="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5733" y="6075659"/>
            <a:ext cx="3462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Oval Callout 19"/>
          <p:cNvSpPr/>
          <p:nvPr/>
        </p:nvSpPr>
        <p:spPr bwMode="auto">
          <a:xfrm>
            <a:off x="2286000" y="1447800"/>
            <a:ext cx="6858000" cy="3962400"/>
          </a:xfrm>
          <a:prstGeom prst="wedgeEllipseCallout">
            <a:avLst>
              <a:gd name="adj1" fmla="val -52500"/>
              <a:gd name="adj2" fmla="val 53846"/>
            </a:avLst>
          </a:prstGeom>
          <a:solidFill>
            <a:schemeClr val="accent1">
              <a:alpha val="6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u="sng" dirty="0" smtClean="0">
                <a:latin typeface="Marker Felt"/>
                <a:cs typeface="Marker Felt"/>
              </a:rPr>
              <a:t>Physician added comments before scoring: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Marker Felt"/>
                <a:cs typeface="Marker Felt"/>
              </a:rPr>
              <a:t>Elevated tone on left side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rker Felt"/>
                <a:cs typeface="Marker Felt"/>
              </a:rPr>
              <a:t>Extreme right-handedness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Marker Felt"/>
                <a:cs typeface="Marker Felt"/>
              </a:rPr>
              <a:t>Left-hand somewhat fisted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rker Felt"/>
                <a:cs typeface="Marker Felt"/>
              </a:rPr>
              <a:t>Suspect cerebral palsy?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Marker Felt"/>
                <a:cs typeface="Marker Felt"/>
              </a:rPr>
              <a:t>Cortical dysplasia?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arker Felt"/>
              <a:cs typeface="Marker Fe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EDSOnline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0"/>
            <a:ext cx="8686800" cy="1143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984005"/>
            <a:ext cx="85344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FFFFFF"/>
                </a:solidFill>
                <a:latin typeface="Times" pitchFamily="-65" charset="0"/>
              </a:rPr>
              <a:t>RESULTS</a:t>
            </a:r>
          </a:p>
          <a:p>
            <a:pPr algn="ctr"/>
            <a:r>
              <a:rPr lang="en-US" sz="4000" b="1" dirty="0" smtClean="0">
                <a:solidFill>
                  <a:srgbClr val="FFFFFF"/>
                </a:solidFill>
                <a:latin typeface="Times" pitchFamily="-65" charset="0"/>
              </a:rPr>
              <a:t>(now including parents + physician comments on PEDS)</a:t>
            </a:r>
          </a:p>
          <a:p>
            <a:endParaRPr lang="en-US" sz="3600" b="1" u="sng" dirty="0" smtClean="0">
              <a:solidFill>
                <a:srgbClr val="FFFFFF"/>
              </a:solidFill>
              <a:latin typeface="Times" pitchFamily="-65" charset="0"/>
            </a:endParaRPr>
          </a:p>
          <a:p>
            <a:r>
              <a:rPr lang="en-US" sz="3600" b="1" u="sng" dirty="0" smtClean="0">
                <a:solidFill>
                  <a:srgbClr val="FFFFFF"/>
                </a:solidFill>
                <a:latin typeface="Times" pitchFamily="-65" charset="0"/>
              </a:rPr>
              <a:t>Moderate Risk PEDS (Path B)</a:t>
            </a:r>
          </a:p>
          <a:p>
            <a:endParaRPr lang="en-US" sz="3600" b="1" u="sng" dirty="0" smtClean="0">
              <a:solidFill>
                <a:srgbClr val="FFFFFF"/>
              </a:solidFill>
              <a:latin typeface="Times" pitchFamily="-65" charset="0"/>
            </a:endParaRPr>
          </a:p>
          <a:p>
            <a:r>
              <a:rPr lang="en-US" sz="3600" b="1" u="sng" dirty="0" smtClean="0">
                <a:solidFill>
                  <a:srgbClr val="FFFFFF"/>
                </a:solidFill>
                <a:latin typeface="Times" pitchFamily="-65" charset="0"/>
              </a:rPr>
              <a:t>Recommendations: </a:t>
            </a:r>
          </a:p>
          <a:p>
            <a:pPr marL="742950" indent="-742950">
              <a:buAutoNum type="arabicPeriod"/>
            </a:pPr>
            <a:r>
              <a:rPr lang="en-US" sz="3600" b="1" dirty="0" smtClean="0">
                <a:solidFill>
                  <a:srgbClr val="FFFFFF"/>
                </a:solidFill>
                <a:latin typeface="Times" pitchFamily="-65" charset="0"/>
              </a:rPr>
              <a:t>Screen further</a:t>
            </a:r>
          </a:p>
          <a:p>
            <a:pPr marL="742950" indent="-742950">
              <a:buAutoNum type="arabicPeriod"/>
            </a:pPr>
            <a:r>
              <a:rPr lang="en-US" sz="3600" b="1" dirty="0" smtClean="0">
                <a:solidFill>
                  <a:srgbClr val="FFFFFF"/>
                </a:solidFill>
                <a:latin typeface="Times" pitchFamily="-65" charset="0"/>
              </a:rPr>
              <a:t>Include medical evaluations as needed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itle 1"/>
          <p:cNvSpPr>
            <a:spLocks noGrp="1"/>
          </p:cNvSpPr>
          <p:nvPr>
            <p:ph type="title"/>
          </p:nvPr>
        </p:nvSpPr>
        <p:spPr>
          <a:xfrm>
            <a:off x="228600" y="4191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PEDS:DM then administered</a:t>
            </a:r>
            <a:br>
              <a:rPr lang="en-US" sz="4800" b="1" dirty="0" smtClean="0">
                <a:solidFill>
                  <a:schemeClr val="bg1"/>
                </a:solidFill>
              </a:rPr>
            </a:br>
            <a:r>
              <a:rPr lang="en-US" sz="4800" b="1" dirty="0" smtClean="0">
                <a:solidFill>
                  <a:schemeClr val="bg1"/>
                </a:solidFill>
              </a:rPr>
              <a:t/>
            </a:r>
            <a:br>
              <a:rPr lang="en-US" sz="4800" b="1" dirty="0" smtClean="0">
                <a:solidFill>
                  <a:schemeClr val="bg1"/>
                </a:solidFill>
              </a:rPr>
            </a:br>
            <a:endParaRPr lang="en-US" sz="4800" b="1" dirty="0" smtClean="0">
              <a:solidFill>
                <a:schemeClr val="bg1"/>
              </a:solidFill>
            </a:endParaRPr>
          </a:p>
        </p:txBody>
      </p:sp>
      <p:pic>
        <p:nvPicPr>
          <p:cNvPr id="3" name="Picture 2" descr="pEDSDM12month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90600"/>
            <a:ext cx="8686800" cy="563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521</Words>
  <Application>Microsoft Macintosh PowerPoint</Application>
  <PresentationFormat>On-screen Show (4:3)</PresentationFormat>
  <Paragraphs>97</Paragraphs>
  <Slides>15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Why Health Care Providers Should Add Their Own Concerns Before Scoring Parents’ Evaluation of Developmental Status (PEDS)</vt:lpstr>
      <vt:lpstr>Akram Case Example age 12 months</vt:lpstr>
      <vt:lpstr>Akram Details</vt:lpstr>
      <vt:lpstr>PowerPoint Presentation</vt:lpstr>
      <vt:lpstr>PowerPoint Presentation</vt:lpstr>
      <vt:lpstr>Comment on Optimal Use of PEDS </vt:lpstr>
      <vt:lpstr>PowerPoint Presentation</vt:lpstr>
      <vt:lpstr>PowerPoint Presentation</vt:lpstr>
      <vt:lpstr>PEDS:DM then administered  </vt:lpstr>
      <vt:lpstr>PowerPoint Presentation</vt:lpstr>
      <vt:lpstr>PowerPoint Presentation</vt:lpstr>
      <vt:lpstr>PowerPoint Presentation</vt:lpstr>
      <vt:lpstr>Akram: Follow-up   </vt:lpstr>
      <vt:lpstr>Overall Comment - 1   </vt:lpstr>
      <vt:lpstr>Overall Comment - 2 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Akram Case Example #3 age 12 months</dc:title>
  <dc:creator>Frances Page Glascoe</dc:creator>
  <cp:lastModifiedBy>Angel Kennedy</cp:lastModifiedBy>
  <cp:revision>28</cp:revision>
  <dcterms:created xsi:type="dcterms:W3CDTF">2015-04-05T10:49:06Z</dcterms:created>
  <dcterms:modified xsi:type="dcterms:W3CDTF">2015-04-06T19:57:42Z</dcterms:modified>
</cp:coreProperties>
</file>